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i="1" sz="1200">
        <a:latin typeface="+mj-lt"/>
        <a:ea typeface="+mj-ea"/>
        <a:cs typeface="+mj-cs"/>
        <a:sym typeface="Arial"/>
      </a:defRPr>
    </a:lvl1pPr>
    <a:lvl2pPr indent="228600" latinLnBrk="0">
      <a:defRPr i="1" sz="1200">
        <a:latin typeface="+mj-lt"/>
        <a:ea typeface="+mj-ea"/>
        <a:cs typeface="+mj-cs"/>
        <a:sym typeface="Arial"/>
      </a:defRPr>
    </a:lvl2pPr>
    <a:lvl3pPr indent="457200" latinLnBrk="0">
      <a:defRPr i="1" sz="1200">
        <a:latin typeface="+mj-lt"/>
        <a:ea typeface="+mj-ea"/>
        <a:cs typeface="+mj-cs"/>
        <a:sym typeface="Arial"/>
      </a:defRPr>
    </a:lvl3pPr>
    <a:lvl4pPr indent="685800" latinLnBrk="0">
      <a:defRPr i="1" sz="1200">
        <a:latin typeface="+mj-lt"/>
        <a:ea typeface="+mj-ea"/>
        <a:cs typeface="+mj-cs"/>
        <a:sym typeface="Arial"/>
      </a:defRPr>
    </a:lvl4pPr>
    <a:lvl5pPr indent="914400" latinLnBrk="0">
      <a:defRPr i="1" sz="1200">
        <a:latin typeface="+mj-lt"/>
        <a:ea typeface="+mj-ea"/>
        <a:cs typeface="+mj-cs"/>
        <a:sym typeface="Arial"/>
      </a:defRPr>
    </a:lvl5pPr>
    <a:lvl6pPr indent="1143000" latinLnBrk="0">
      <a:defRPr i="1" sz="1200">
        <a:latin typeface="+mj-lt"/>
        <a:ea typeface="+mj-ea"/>
        <a:cs typeface="+mj-cs"/>
        <a:sym typeface="Arial"/>
      </a:defRPr>
    </a:lvl6pPr>
    <a:lvl7pPr indent="1371600" latinLnBrk="0">
      <a:defRPr i="1" sz="1200">
        <a:latin typeface="+mj-lt"/>
        <a:ea typeface="+mj-ea"/>
        <a:cs typeface="+mj-cs"/>
        <a:sym typeface="Arial"/>
      </a:defRPr>
    </a:lvl7pPr>
    <a:lvl8pPr indent="1600200" latinLnBrk="0">
      <a:defRPr i="1" sz="1200">
        <a:latin typeface="+mj-lt"/>
        <a:ea typeface="+mj-ea"/>
        <a:cs typeface="+mj-cs"/>
        <a:sym typeface="Arial"/>
      </a:defRPr>
    </a:lvl8pPr>
    <a:lvl9pPr indent="1828800" latinLnBrk="0">
      <a:defRPr i="1"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4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/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5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8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9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0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1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71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9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0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72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8" name="Group"/>
          <p:cNvGrpSpPr/>
          <p:nvPr/>
        </p:nvGrpSpPr>
        <p:grpSpPr>
          <a:xfrm>
            <a:off x="378746" y="6980907"/>
            <a:ext cx="8634298" cy="533361"/>
            <a:chOff x="-819517" y="0"/>
            <a:chExt cx="8634296" cy="533360"/>
          </a:xfrm>
        </p:grpSpPr>
        <p:pic>
          <p:nvPicPr>
            <p:cNvPr id="80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1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2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3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" name="ORNL McStas workshop, October 18th-19th 2018"/>
            <p:cNvSpPr txBox="1"/>
            <p:nvPr/>
          </p:nvSpPr>
          <p:spPr>
            <a:xfrm>
              <a:off x="-819518" y="269106"/>
              <a:ext cx="3464308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ORNL McStas workshop, October 18th-19th 2018</a:t>
              </a:r>
            </a:p>
          </p:txBody>
        </p:sp>
      </p:grpSp>
      <p:sp>
        <p:nvSpPr>
          <p:cNvPr id="89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9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9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9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9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.tif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5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6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4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Using the McStas + Mantid interface…"/>
          <p:cNvSpPr txBox="1"/>
          <p:nvPr/>
        </p:nvSpPr>
        <p:spPr>
          <a:xfrm>
            <a:off x="748199" y="2757169"/>
            <a:ext cx="7746242" cy="1707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400"/>
            </a:pPr>
            <a:r>
              <a:t>Using the McStas + Mantid interface </a:t>
            </a:r>
          </a:p>
          <a:p>
            <a:pPr>
              <a:defRPr sz="2700"/>
            </a:pPr>
          </a:p>
          <a:p>
            <a:pPr>
              <a:defRPr sz="2700"/>
            </a:pPr>
            <a:r>
              <a:t>Presenter: Peter Willendrup</a:t>
            </a:r>
            <a:br/>
            <a:r>
              <a:rPr sz="2300"/>
              <a:t>(slides from Torben Nielsen, ESS)</a:t>
            </a:r>
          </a:p>
        </p:txBody>
      </p:sp>
      <p:sp>
        <p:nvSpPr>
          <p:cNvPr id="17" name="Friday before lunch"/>
          <p:cNvSpPr txBox="1"/>
          <p:nvPr/>
        </p:nvSpPr>
        <p:spPr>
          <a:xfrm>
            <a:off x="263178" y="538459"/>
            <a:ext cx="206097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Friday before lunch</a:t>
            </a:r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.jpeg"/><Relationship Id="rId13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6.png"/><Relationship Id="rId13" Type="http://schemas.openxmlformats.org/officeDocument/2006/relationships/image" Target="../media/image2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3.tif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2" Type="http://schemas.openxmlformats.org/officeDocument/2006/relationships/image" Target="../media/image2.tif"/><Relationship Id="rId13" Type="http://schemas.openxmlformats.org/officeDocument/2006/relationships/image" Target="../media/image2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3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31.png"/><Relationship Id="rId13" Type="http://schemas.openxmlformats.org/officeDocument/2006/relationships/image" Target="../media/image3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36.png"/><Relationship Id="rId13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3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24.png"/><Relationship Id="rId13" Type="http://schemas.openxmlformats.org/officeDocument/2006/relationships/image" Target="../media/image2.jpeg"/><Relationship Id="rId14" Type="http://schemas.openxmlformats.org/officeDocument/2006/relationships/image" Target="../media/image4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12.png"/><Relationship Id="rId13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1.jpe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arxiv.org/abs/1607.02498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3.tif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2" Type="http://schemas.openxmlformats.org/officeDocument/2006/relationships/image" Target="../media/image2.tif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/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" name="Rectangle 3"/>
          <p:cNvSpPr txBox="1"/>
          <p:nvPr/>
        </p:nvSpPr>
        <p:spPr>
          <a:xfrm>
            <a:off x="2517774" y="6554058"/>
            <a:ext cx="5035552" cy="5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1600">
                <a:solidFill>
                  <a:srgbClr val="FFFFFF"/>
                </a:solidFill>
              </a:defRPr>
            </a:pPr>
            <a:r>
              <a:t>www.europeanspallationsource.se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t>15 October,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NeXus file</a:t>
            </a:r>
          </a:p>
        </p:txBody>
      </p:sp>
      <p:sp>
        <p:nvSpPr>
          <p:cNvPr id="29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4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9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9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9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0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5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10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308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30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09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31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Group 11"/>
          <p:cNvGrpSpPr/>
          <p:nvPr/>
        </p:nvGrpSpPr>
        <p:grpSpPr>
          <a:xfrm>
            <a:off x="435547" y="1716220"/>
            <a:ext cx="9120606" cy="3176019"/>
            <a:chOff x="0" y="0"/>
            <a:chExt cx="9120605" cy="3176017"/>
          </a:xfrm>
        </p:grpSpPr>
        <p:pic>
          <p:nvPicPr>
            <p:cNvPr id="312" name="Picture 4" descr="Picture 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25397" y="625330"/>
              <a:ext cx="3053719" cy="17943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3" name="Picture 5" descr="Picture 5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6266831" y="65002"/>
              <a:ext cx="2115426" cy="2115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Oval 6"/>
            <p:cNvSpPr/>
            <p:nvPr/>
          </p:nvSpPr>
          <p:spPr>
            <a:xfrm>
              <a:off x="0" y="-1"/>
              <a:ext cx="3456027" cy="3176019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5" name="Oval 7"/>
            <p:cNvSpPr/>
            <p:nvPr/>
          </p:nvSpPr>
          <p:spPr>
            <a:xfrm>
              <a:off x="5664578" y="-1"/>
              <a:ext cx="3456028" cy="3176019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6" name="Right Arrow 8"/>
            <p:cNvSpPr/>
            <p:nvPr/>
          </p:nvSpPr>
          <p:spPr>
            <a:xfrm>
              <a:off x="4176397" y="1736112"/>
              <a:ext cx="921608" cy="44431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7" name="TextBox 9"/>
            <p:cNvSpPr txBox="1"/>
            <p:nvPr/>
          </p:nvSpPr>
          <p:spPr>
            <a:xfrm>
              <a:off x="4011824" y="1329339"/>
              <a:ext cx="1155279" cy="3599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353" tIns="50353" rIns="50353" bIns="50353" numCol="1" anchor="t">
              <a:spAutoFit/>
            </a:bodyPr>
            <a:lstStyle/>
            <a:p>
              <a:pPr/>
              <a:r>
                <a:t>NeXus file</a:t>
              </a:r>
            </a:p>
          </p:txBody>
        </p:sp>
        <p:sp>
          <p:nvSpPr>
            <p:cNvPr id="318" name="TextBox 10"/>
            <p:cNvSpPr txBox="1"/>
            <p:nvPr/>
          </p:nvSpPr>
          <p:spPr>
            <a:xfrm>
              <a:off x="6743735" y="2353874"/>
              <a:ext cx="1370261" cy="5452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353" tIns="50353" rIns="50353" bIns="50353" numCol="1" anchor="t">
              <a:spAutoFit/>
            </a:bodyPr>
            <a:lstStyle>
              <a:lvl1pPr>
                <a:defRPr b="1" sz="3000"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Mantid</a:t>
              </a:r>
            </a:p>
          </p:txBody>
        </p:sp>
      </p:grpSp>
      <p:sp>
        <p:nvSpPr>
          <p:cNvPr id="320" name="TextBox 13"/>
          <p:cNvSpPr txBox="1"/>
          <p:nvPr/>
        </p:nvSpPr>
        <p:spPr>
          <a:xfrm>
            <a:off x="1228726" y="5364426"/>
            <a:ext cx="6827303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The McStas Nexus file must contain: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Event data, i.e each neutron has a pixel id and a time stamp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IDF McStas monitor_nD gives pixle id &amp; time for each event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mcdisplay can auto-generate an IDF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</a:t>
            </a:r>
            <a:r>
              <a:t>NeXus file</a:t>
            </a:r>
          </a:p>
        </p:txBody>
      </p:sp>
      <p:sp>
        <p:nvSpPr>
          <p:cNvPr id="32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1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324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25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26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27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8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9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33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33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4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3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338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icture 2" descr="Picture 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78916" y="1716220"/>
            <a:ext cx="9480992" cy="550486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TextBox 6"/>
          <p:cNvSpPr txBox="1"/>
          <p:nvPr/>
        </p:nvSpPr>
        <p:spPr>
          <a:xfrm>
            <a:off x="6304491" y="3302397"/>
            <a:ext cx="129636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Event data</a:t>
            </a:r>
          </a:p>
        </p:txBody>
      </p:sp>
      <p:sp>
        <p:nvSpPr>
          <p:cNvPr id="341" name="TextBox 7"/>
          <p:cNvSpPr txBox="1"/>
          <p:nvPr/>
        </p:nvSpPr>
        <p:spPr>
          <a:xfrm>
            <a:off x="7969976" y="6078205"/>
            <a:ext cx="148511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IDF xml data</a:t>
            </a:r>
          </a:p>
        </p:txBody>
      </p:sp>
      <p:sp>
        <p:nvSpPr>
          <p:cNvPr id="342" name="Straight Arrow Connector 5"/>
          <p:cNvSpPr/>
          <p:nvPr/>
        </p:nvSpPr>
        <p:spPr>
          <a:xfrm>
            <a:off x="197712" y="3064470"/>
            <a:ext cx="555163" cy="1"/>
          </a:xfrm>
          <a:prstGeom prst="line">
            <a:avLst/>
          </a:prstGeom>
          <a:ln w="635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3" name="Straight Arrow Connector 8"/>
          <p:cNvSpPr/>
          <p:nvPr/>
        </p:nvSpPr>
        <p:spPr>
          <a:xfrm>
            <a:off x="118403" y="5919587"/>
            <a:ext cx="555163" cy="1"/>
          </a:xfrm>
          <a:prstGeom prst="line">
            <a:avLst/>
          </a:prstGeom>
          <a:ln w="635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templateSANS.inst  vs templateSANS_Mantid.inst </a:t>
            </a:r>
          </a:p>
        </p:txBody>
      </p:sp>
      <p:sp>
        <p:nvSpPr>
          <p:cNvPr id="34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4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34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4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4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5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60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358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35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59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36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18" descr="Picture 1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9649" y="1817638"/>
            <a:ext cx="4700300" cy="5154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icture 20" descr="Picture 20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358210" y="1817557"/>
            <a:ext cx="4700300" cy="515450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Rectangle 5"/>
          <p:cNvSpPr/>
          <p:nvPr/>
        </p:nvSpPr>
        <p:spPr>
          <a:xfrm>
            <a:off x="356329" y="2192073"/>
            <a:ext cx="1744795" cy="158619"/>
          </a:xfrm>
          <a:prstGeom prst="rect">
            <a:avLst/>
          </a:prstGeom>
          <a:solidFill>
            <a:srgbClr val="FF0000">
              <a:alpha val="3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5" name="Rectangle 8"/>
          <p:cNvSpPr/>
          <p:nvPr/>
        </p:nvSpPr>
        <p:spPr>
          <a:xfrm>
            <a:off x="5670020" y="2192073"/>
            <a:ext cx="2141339" cy="158619"/>
          </a:xfrm>
          <a:prstGeom prst="rect">
            <a:avLst/>
          </a:prstGeom>
          <a:solidFill>
            <a:srgbClr val="FF0000">
              <a:alpha val="3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6" name="Rectangle 9"/>
          <p:cNvSpPr/>
          <p:nvPr/>
        </p:nvSpPr>
        <p:spPr>
          <a:xfrm>
            <a:off x="911491" y="3461014"/>
            <a:ext cx="1744795" cy="158619"/>
          </a:xfrm>
          <a:prstGeom prst="rect">
            <a:avLst/>
          </a:prstGeom>
          <a:solidFill>
            <a:srgbClr val="FF0000">
              <a:alpha val="3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7" name="Rectangle 10"/>
          <p:cNvSpPr/>
          <p:nvPr/>
        </p:nvSpPr>
        <p:spPr>
          <a:xfrm>
            <a:off x="6225182" y="3461014"/>
            <a:ext cx="1744795" cy="158619"/>
          </a:xfrm>
          <a:prstGeom prst="rect">
            <a:avLst/>
          </a:prstGeom>
          <a:solidFill>
            <a:srgbClr val="FF0000">
              <a:alpha val="3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8" name="Rectangle 11"/>
          <p:cNvSpPr/>
          <p:nvPr/>
        </p:nvSpPr>
        <p:spPr>
          <a:xfrm>
            <a:off x="1228726" y="5681661"/>
            <a:ext cx="1744795" cy="158619"/>
          </a:xfrm>
          <a:prstGeom prst="rect">
            <a:avLst/>
          </a:prstGeom>
          <a:solidFill>
            <a:srgbClr val="FF0000">
              <a:alpha val="3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9" name="Rectangle 12"/>
          <p:cNvSpPr/>
          <p:nvPr/>
        </p:nvSpPr>
        <p:spPr>
          <a:xfrm>
            <a:off x="6542417" y="5681661"/>
            <a:ext cx="1744795" cy="158619"/>
          </a:xfrm>
          <a:prstGeom prst="rect">
            <a:avLst/>
          </a:prstGeom>
          <a:solidFill>
            <a:srgbClr val="FF0000">
              <a:alpha val="3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0" name="Rectangle 6"/>
          <p:cNvSpPr/>
          <p:nvPr/>
        </p:nvSpPr>
        <p:spPr>
          <a:xfrm>
            <a:off x="5670020" y="4967882"/>
            <a:ext cx="2934427" cy="634471"/>
          </a:xfrm>
          <a:prstGeom prst="rect">
            <a:avLst/>
          </a:prstGeom>
          <a:solidFill>
            <a:srgbClr val="B9CDE5">
              <a:alpha val="8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22" descr="Picture 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7347" y="2269567"/>
            <a:ext cx="4956252" cy="2411574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templateSANS.inst  vs templateSANS_Mantid.inst </a:t>
            </a:r>
          </a:p>
        </p:txBody>
      </p:sp>
      <p:sp>
        <p:nvSpPr>
          <p:cNvPr id="37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2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375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76" name="logoill.pdf" descr="logoill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77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78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DTU_logo.png" descr="DTU_logo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3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88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386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384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5" name="Image" descr="Image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87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389" name="Image" descr="Image"/>
          <p:cNvPicPr>
            <a:picLocks noChangeAspect="1"/>
          </p:cNvPicPr>
          <p:nvPr/>
        </p:nvPicPr>
        <p:blipFill>
          <a:blip r:embed="rId12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Rectangle 19"/>
          <p:cNvSpPr/>
          <p:nvPr/>
        </p:nvSpPr>
        <p:spPr>
          <a:xfrm>
            <a:off x="6225182" y="2685892"/>
            <a:ext cx="1982721" cy="158619"/>
          </a:xfrm>
          <a:prstGeom prst="rect">
            <a:avLst/>
          </a:prstGeom>
          <a:solidFill>
            <a:srgbClr val="FF0000">
              <a:alpha val="33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91" name="Picture 17" descr="Picture 17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-12479" y="2271382"/>
            <a:ext cx="4956251" cy="2411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ontent Placeholder 2"/>
          <p:cNvSpPr txBox="1"/>
          <p:nvPr>
            <p:ph type="body" idx="1"/>
          </p:nvPr>
        </p:nvSpPr>
        <p:spPr>
          <a:xfrm>
            <a:off x="297774" y="1072337"/>
            <a:ext cx="8032501" cy="579282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None/>
              <a:defRPr sz="2200"/>
            </a:pPr>
            <a:r>
              <a:t>McStas instrument file name and the McStas defined name of the instrument must be the same:</a:t>
            </a:r>
          </a:p>
          <a:p>
            <a:pPr marL="377190" indent="-377190">
              <a:spcBef>
                <a:spcPts val="500"/>
              </a:spcBef>
              <a:defRPr sz="2200"/>
            </a:pPr>
            <a:r>
              <a:t>E.g. </a:t>
            </a:r>
            <a:r>
              <a: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templateSANS_Mantid.instr</a:t>
            </a:r>
            <a:r>
              <a:t> and “</a:t>
            </a:r>
            <a:r>
              <a:rPr b="1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DEFINE INSTRUMENT templateSANS_Mantid</a:t>
            </a:r>
            <a:r>
              <a:t>(…. )”</a:t>
            </a:r>
          </a:p>
          <a:p>
            <a:pPr marL="377190" indent="-377190">
              <a:defRPr sz="2200"/>
            </a:pPr>
          </a:p>
          <a:p>
            <a:pPr marL="0" indent="0">
              <a:spcBef>
                <a:spcPts val="500"/>
              </a:spcBef>
              <a:buSzTx/>
              <a:buNone/>
              <a:defRPr sz="2200"/>
            </a:pPr>
            <a:r>
              <a:t>In the McStas instrument file the source must be named “</a:t>
            </a:r>
            <a:r>
              <a: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sourceMantid</a:t>
            </a:r>
            <a:r>
              <a:t>”</a:t>
            </a:r>
          </a:p>
          <a:p>
            <a:pPr marL="377190" indent="-377190">
              <a:spcBef>
                <a:spcPts val="500"/>
              </a:spcBef>
              <a:defRPr sz="2200"/>
            </a:pPr>
            <a:r>
              <a:t>E.g. "</a:t>
            </a:r>
            <a:r>
              <a:rPr b="1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COMPONENT sourceMantid = Source_simple</a:t>
            </a:r>
            <a:r>
              <a:t>(…. )" </a:t>
            </a:r>
          </a:p>
          <a:p>
            <a:pPr marL="377190" indent="-377190">
              <a:defRPr sz="2200"/>
            </a:pPr>
          </a:p>
          <a:p>
            <a:pPr marL="0" indent="0">
              <a:spcBef>
                <a:spcPts val="500"/>
              </a:spcBef>
              <a:buSzTx/>
              <a:buNone/>
              <a:defRPr sz="2200"/>
            </a:pPr>
            <a:r>
              <a:t>In the McStas instrument file the sample must be named “</a:t>
            </a:r>
            <a:r>
              <a: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sampleMantid</a:t>
            </a:r>
            <a:r>
              <a:t>”</a:t>
            </a:r>
          </a:p>
          <a:p>
            <a:pPr marL="377190" indent="-377190">
              <a:spcBef>
                <a:spcPts val="500"/>
              </a:spcBef>
              <a:defRPr sz="2200"/>
            </a:pPr>
            <a:r>
              <a:t>E.g. "</a:t>
            </a:r>
            <a:r>
              <a:rPr b="1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COMPONENT sampleMantid = Sans_spheres</a:t>
            </a:r>
            <a:r>
              <a:t>(…. )" </a:t>
            </a:r>
          </a:p>
          <a:p>
            <a:pPr marL="377190" indent="-377190">
              <a:defRPr sz="2200"/>
            </a:pPr>
          </a:p>
          <a:p>
            <a:pPr marL="0" indent="0">
              <a:spcBef>
                <a:spcPts val="500"/>
              </a:spcBef>
              <a:buSzTx/>
              <a:buNone/>
              <a:defRPr sz="2200"/>
            </a:pPr>
            <a:r>
              <a:t>In the McStas instrument file the event monitors must be named “</a:t>
            </a:r>
            <a:r>
              <a: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nD_Mantid_#</a:t>
            </a:r>
            <a:r>
              <a:t>”</a:t>
            </a:r>
          </a:p>
          <a:p>
            <a:pPr marL="377190" indent="-377190">
              <a:spcBef>
                <a:spcPts val="500"/>
              </a:spcBef>
              <a:defRPr sz="2200"/>
            </a:pPr>
            <a:r>
              <a:t>E.g. "</a:t>
            </a:r>
            <a:r>
              <a:rPr b="1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COMPONENT nD_Mantid_1 = Monitor_nD</a:t>
            </a:r>
            <a:r>
              <a:t>(…. )" </a:t>
            </a:r>
          </a:p>
        </p:txBody>
      </p:sp>
      <p:sp>
        <p:nvSpPr>
          <p:cNvPr id="394" name="Title 1"/>
          <p:cNvSpPr txBox="1"/>
          <p:nvPr>
            <p:ph type="title"/>
          </p:nvPr>
        </p:nvSpPr>
        <p:spPr>
          <a:xfrm>
            <a:off x="395688" y="-979135"/>
            <a:ext cx="8032501" cy="1596584"/>
          </a:xfrm>
          <a:prstGeom prst="rect">
            <a:avLst/>
          </a:prstGeom>
        </p:spPr>
        <p:txBody>
          <a:bodyPr/>
          <a:lstStyle/>
          <a:p>
            <a:pPr/>
            <a:r>
              <a:t>McStas event KEYWORDS</a:t>
            </a:r>
          </a:p>
        </p:txBody>
      </p:sp>
      <p:sp>
        <p:nvSpPr>
          <p:cNvPr id="39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3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396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9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98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99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0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2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4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09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07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0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6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8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10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itle 1"/>
          <p:cNvSpPr txBox="1"/>
          <p:nvPr>
            <p:ph type="title"/>
          </p:nvPr>
        </p:nvSpPr>
        <p:spPr>
          <a:xfrm>
            <a:off x="353725" y="-741345"/>
            <a:ext cx="8032501" cy="1596584"/>
          </a:xfrm>
          <a:prstGeom prst="rect">
            <a:avLst/>
          </a:prstGeom>
        </p:spPr>
        <p:txBody>
          <a:bodyPr/>
          <a:lstStyle/>
          <a:p>
            <a:pPr/>
            <a:r>
              <a:t>How to run simulation</a:t>
            </a:r>
          </a:p>
        </p:txBody>
      </p:sp>
      <p:sp>
        <p:nvSpPr>
          <p:cNvPr id="41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21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414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15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16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17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2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2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2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4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2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28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7" descr="Picture 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04688" y="1220403"/>
            <a:ext cx="7805711" cy="594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TextBox 2"/>
          <p:cNvSpPr txBox="1"/>
          <p:nvPr/>
        </p:nvSpPr>
        <p:spPr>
          <a:xfrm>
            <a:off x="5860820" y="1707260"/>
            <a:ext cx="219859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Wiki page on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See how to use Mantid – McStas interface</a:t>
            </a:r>
          </a:p>
        </p:txBody>
      </p:sp>
      <p:sp>
        <p:nvSpPr>
          <p:cNvPr id="43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– Mantid: </a:t>
            </a:r>
            <a:r>
              <a:t>Demo Time</a:t>
            </a:r>
          </a:p>
        </p:txBody>
      </p:sp>
      <p:sp>
        <p:nvSpPr>
          <p:cNvPr id="43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42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435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36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37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38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9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0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1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3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48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46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4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5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47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49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of detectors: IN5 (ILL) and LoKI (ESS) </a:t>
            </a:r>
          </a:p>
        </p:txBody>
      </p:sp>
      <p:sp>
        <p:nvSpPr>
          <p:cNvPr id="45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45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5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5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5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6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6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6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6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Picture 4" descr="Picture 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83256" y="1582024"/>
            <a:ext cx="6312622" cy="3219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Picture 5" descr="Picture 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925226" y="3461014"/>
            <a:ext cx="6312622" cy="425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Usage of Mantid algorithms</a:t>
            </a:r>
          </a:p>
        </p:txBody>
      </p:sp>
      <p:sp>
        <p:nvSpPr>
          <p:cNvPr id="47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47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7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7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7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8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8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8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8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8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Picture 4" descr="Picture 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32182" y="1874838"/>
            <a:ext cx="2640253" cy="2067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Picture 5" descr="Picture 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511403" y="3942131"/>
            <a:ext cx="3886133" cy="3478336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TextBox 6"/>
          <p:cNvSpPr txBox="1"/>
          <p:nvPr/>
        </p:nvSpPr>
        <p:spPr>
          <a:xfrm>
            <a:off x="5035549" y="1954147"/>
            <a:ext cx="4045482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McStas – Mantid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2D scattering kernel from SasView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2D reduction in Mantid: Qxy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Can be send back to SasView fitting</a:t>
            </a:r>
          </a:p>
        </p:txBody>
      </p:sp>
      <p:pic>
        <p:nvPicPr>
          <p:cNvPr id="491" name="Picture 7" descr="Picture 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73565" y="4650647"/>
            <a:ext cx="3251662" cy="2494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and experimental data: SANS2D</a:t>
            </a:r>
          </a:p>
        </p:txBody>
      </p:sp>
      <p:sp>
        <p:nvSpPr>
          <p:cNvPr id="49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2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495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96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97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98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9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0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1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03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508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506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504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5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07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509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icture 4" descr="Picture 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50486" y="2430000"/>
            <a:ext cx="6312623" cy="3111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Picture 5" descr="Picture 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590711" y="3620287"/>
            <a:ext cx="4455764" cy="3171698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Text Placeholder 2"/>
          <p:cNvSpPr txBox="1"/>
          <p:nvPr/>
        </p:nvSpPr>
        <p:spPr>
          <a:xfrm>
            <a:off x="201420" y="1512252"/>
            <a:ext cx="8820962" cy="996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spcBef>
                <a:spcPts val="500"/>
              </a:spcBef>
              <a:defRPr sz="2200"/>
            </a:lvl1pPr>
          </a:lstStyle>
          <a:p>
            <a:pPr/>
            <a:r>
              <a:t>Mantid view of the McStas event data generated for the ISIS_SANS2d.instr file. </a:t>
            </a:r>
          </a:p>
        </p:txBody>
      </p:sp>
      <p:sp>
        <p:nvSpPr>
          <p:cNvPr id="513" name="Text Placeholder 2"/>
          <p:cNvSpPr txBox="1"/>
          <p:nvPr/>
        </p:nvSpPr>
        <p:spPr>
          <a:xfrm>
            <a:off x="368284" y="6712676"/>
            <a:ext cx="9267178" cy="687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850391">
              <a:lnSpc>
                <a:spcPct val="90000"/>
              </a:lnSpc>
              <a:spcBef>
                <a:spcPts val="1000"/>
              </a:spcBef>
              <a:defRPr sz="2046"/>
            </a:pPr>
            <a:r>
              <a:t>Comparison of rescaled scatting intensity I(q) derived from the experimental data and a McStas simulation.</a:t>
            </a:r>
            <a:r>
              <a:t> Nanospheres of radius 150 Å, polydispersion 0.2.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McStas-Mantid and the neutron pipeline</a:t>
            </a:r>
          </a:p>
        </p:txBody>
      </p:sp>
      <p:sp>
        <p:nvSpPr>
          <p:cNvPr id="109" name="Slide Number Placeholder 3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7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10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11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12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13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8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23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21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1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22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24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Oval 10"/>
          <p:cNvSpPr/>
          <p:nvPr/>
        </p:nvSpPr>
        <p:spPr>
          <a:xfrm>
            <a:off x="39094" y="2033456"/>
            <a:ext cx="6328051" cy="2062030"/>
          </a:xfrm>
          <a:prstGeom prst="ellipse">
            <a:avLst/>
          </a:prstGeom>
          <a:ln w="50800">
            <a:solidFill>
              <a:srgbClr val="FF0000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6" name="TextBox 12"/>
          <p:cNvSpPr txBox="1"/>
          <p:nvPr/>
        </p:nvSpPr>
        <p:spPr>
          <a:xfrm>
            <a:off x="866564" y="4826568"/>
            <a:ext cx="375348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Typical McStas Neuron Transport </a:t>
            </a:r>
          </a:p>
        </p:txBody>
      </p:sp>
      <p:sp>
        <p:nvSpPr>
          <p:cNvPr id="127" name="Oval 13"/>
          <p:cNvSpPr/>
          <p:nvPr/>
        </p:nvSpPr>
        <p:spPr>
          <a:xfrm>
            <a:off x="4559697" y="2033456"/>
            <a:ext cx="5042111" cy="2062030"/>
          </a:xfrm>
          <a:prstGeom prst="ellipse">
            <a:avLst/>
          </a:prstGeom>
          <a:ln w="50800">
            <a:solidFill>
              <a:srgbClr val="00B050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extBox 17"/>
          <p:cNvSpPr txBox="1"/>
          <p:nvPr/>
        </p:nvSpPr>
        <p:spPr>
          <a:xfrm>
            <a:off x="5087927" y="4826568"/>
            <a:ext cx="3296727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Mantid-McStas focus:</a:t>
            </a:r>
          </a:p>
          <a:p>
            <a:pPr>
              <a:defRPr b="1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defRPr b="1">
                <a:solidFill>
                  <a:srgbClr val="92D05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How to analyse McStas data  </a:t>
            </a:r>
          </a:p>
        </p:txBody>
      </p:sp>
      <p:sp>
        <p:nvSpPr>
          <p:cNvPr id="129" name="TextBox 18"/>
          <p:cNvSpPr txBox="1"/>
          <p:nvPr/>
        </p:nvSpPr>
        <p:spPr>
          <a:xfrm>
            <a:off x="356329" y="1716220"/>
            <a:ext cx="194220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Neutron Transport</a:t>
            </a:r>
          </a:p>
        </p:txBody>
      </p:sp>
      <p:sp>
        <p:nvSpPr>
          <p:cNvPr id="130" name="Straight Arrow Connector 11"/>
          <p:cNvSpPr/>
          <p:nvPr/>
        </p:nvSpPr>
        <p:spPr>
          <a:xfrm>
            <a:off x="2656285" y="1954147"/>
            <a:ext cx="6424015" cy="1"/>
          </a:xfrm>
          <a:prstGeom prst="line">
            <a:avLst/>
          </a:prstGeom>
          <a:ln w="5080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Rectangle"/>
          <p:cNvSpPr/>
          <p:nvPr/>
        </p:nvSpPr>
        <p:spPr>
          <a:xfrm>
            <a:off x="75988" y="3143249"/>
            <a:ext cx="9629036" cy="374355"/>
          </a:xfrm>
          <a:prstGeom prst="rect">
            <a:avLst/>
          </a:prstGeom>
          <a:solidFill>
            <a:schemeClr val="accent3">
              <a:satOff val="-6373"/>
              <a:lumOff val="-10823"/>
            </a:schemeClr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134" name="Rectangle 9"/>
          <p:cNvGrpSpPr/>
          <p:nvPr/>
        </p:nvGrpSpPr>
        <p:grpSpPr>
          <a:xfrm>
            <a:off x="8201827" y="2861436"/>
            <a:ext cx="1189633" cy="602767"/>
            <a:chOff x="0" y="30087"/>
            <a:chExt cx="1189632" cy="602766"/>
          </a:xfrm>
        </p:grpSpPr>
        <p:sp>
          <p:nvSpPr>
            <p:cNvPr id="132" name="Rectangle"/>
            <p:cNvSpPr/>
            <p:nvPr/>
          </p:nvSpPr>
          <p:spPr>
            <a:xfrm>
              <a:off x="0" y="30087"/>
              <a:ext cx="1189633" cy="362253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" name="Analysis"/>
            <p:cNvSpPr txBox="1"/>
            <p:nvPr/>
          </p:nvSpPr>
          <p:spPr>
            <a:xfrm>
              <a:off x="0" y="211213"/>
              <a:ext cx="1189633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 sz="22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Analysis</a:t>
              </a:r>
            </a:p>
          </p:txBody>
        </p:sp>
      </p:grpSp>
      <p:grpSp>
        <p:nvGrpSpPr>
          <p:cNvPr id="137" name="Rectangle 8"/>
          <p:cNvGrpSpPr/>
          <p:nvPr/>
        </p:nvGrpSpPr>
        <p:grpSpPr>
          <a:xfrm>
            <a:off x="6446453" y="2861436"/>
            <a:ext cx="1494621" cy="602767"/>
            <a:chOff x="0" y="30087"/>
            <a:chExt cx="1494620" cy="602766"/>
          </a:xfrm>
        </p:grpSpPr>
        <p:sp>
          <p:nvSpPr>
            <p:cNvPr id="135" name="Rectangle"/>
            <p:cNvSpPr/>
            <p:nvPr/>
          </p:nvSpPr>
          <p:spPr>
            <a:xfrm>
              <a:off x="0" y="30087"/>
              <a:ext cx="1494621" cy="362253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" name="Reduction"/>
            <p:cNvSpPr txBox="1"/>
            <p:nvPr/>
          </p:nvSpPr>
          <p:spPr>
            <a:xfrm>
              <a:off x="0" y="211213"/>
              <a:ext cx="1494621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22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Reduction</a:t>
              </a:r>
              <a:r>
                <a:rPr b="0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</p:grpSp>
      <p:grpSp>
        <p:nvGrpSpPr>
          <p:cNvPr id="140" name="Rectangle 7"/>
          <p:cNvGrpSpPr/>
          <p:nvPr/>
        </p:nvGrpSpPr>
        <p:grpSpPr>
          <a:xfrm>
            <a:off x="4758141" y="2873382"/>
            <a:ext cx="1427559" cy="607967"/>
            <a:chOff x="0" y="24888"/>
            <a:chExt cx="1427558" cy="607965"/>
          </a:xfrm>
        </p:grpSpPr>
        <p:sp>
          <p:nvSpPr>
            <p:cNvPr id="138" name="Rectangle"/>
            <p:cNvSpPr/>
            <p:nvPr/>
          </p:nvSpPr>
          <p:spPr>
            <a:xfrm>
              <a:off x="0" y="24888"/>
              <a:ext cx="1427559" cy="372651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" name="Detector"/>
            <p:cNvSpPr txBox="1"/>
            <p:nvPr/>
          </p:nvSpPr>
          <p:spPr>
            <a:xfrm>
              <a:off x="0" y="211213"/>
              <a:ext cx="1427559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22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Detector</a:t>
              </a:r>
              <a:r>
                <a:rPr b="0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</p:grpSp>
      <p:grpSp>
        <p:nvGrpSpPr>
          <p:cNvPr id="143" name="Rectangle 6"/>
          <p:cNvGrpSpPr/>
          <p:nvPr/>
        </p:nvGrpSpPr>
        <p:grpSpPr>
          <a:xfrm>
            <a:off x="3307754" y="2861436"/>
            <a:ext cx="1189634" cy="619913"/>
            <a:chOff x="0" y="12941"/>
            <a:chExt cx="1189632" cy="619912"/>
          </a:xfrm>
        </p:grpSpPr>
        <p:sp>
          <p:nvSpPr>
            <p:cNvPr id="141" name="Rectangle"/>
            <p:cNvSpPr/>
            <p:nvPr/>
          </p:nvSpPr>
          <p:spPr>
            <a:xfrm>
              <a:off x="0" y="12941"/>
              <a:ext cx="1189633" cy="396545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2" name="Sample"/>
            <p:cNvSpPr txBox="1"/>
            <p:nvPr/>
          </p:nvSpPr>
          <p:spPr>
            <a:xfrm>
              <a:off x="0" y="211213"/>
              <a:ext cx="1189633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22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Sample</a:t>
              </a:r>
              <a:r>
                <a:rPr b="0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</p:grpSp>
      <p:grpSp>
        <p:nvGrpSpPr>
          <p:cNvPr id="146" name="Rectangle 5"/>
          <p:cNvGrpSpPr/>
          <p:nvPr/>
        </p:nvGrpSpPr>
        <p:grpSpPr>
          <a:xfrm>
            <a:off x="1863197" y="2861436"/>
            <a:ext cx="1189633" cy="619913"/>
            <a:chOff x="0" y="12941"/>
            <a:chExt cx="1189632" cy="619912"/>
          </a:xfrm>
        </p:grpSpPr>
        <p:sp>
          <p:nvSpPr>
            <p:cNvPr id="144" name="Rectangle"/>
            <p:cNvSpPr/>
            <p:nvPr/>
          </p:nvSpPr>
          <p:spPr>
            <a:xfrm>
              <a:off x="0" y="12941"/>
              <a:ext cx="1189633" cy="396545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" name="Guide"/>
            <p:cNvSpPr txBox="1"/>
            <p:nvPr/>
          </p:nvSpPr>
          <p:spPr>
            <a:xfrm>
              <a:off x="0" y="211213"/>
              <a:ext cx="1189633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 sz="22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Guide</a:t>
              </a:r>
              <a:r>
                <a:rPr b="0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</p:grpSp>
      <p:grpSp>
        <p:nvGrpSpPr>
          <p:cNvPr id="149" name="Rectangle 4"/>
          <p:cNvGrpSpPr/>
          <p:nvPr/>
        </p:nvGrpSpPr>
        <p:grpSpPr>
          <a:xfrm>
            <a:off x="452090" y="2861436"/>
            <a:ext cx="1156730" cy="602767"/>
            <a:chOff x="0" y="12583"/>
            <a:chExt cx="1156728" cy="602766"/>
          </a:xfrm>
        </p:grpSpPr>
        <p:sp>
          <p:nvSpPr>
            <p:cNvPr id="147" name="Rectangle"/>
            <p:cNvSpPr/>
            <p:nvPr/>
          </p:nvSpPr>
          <p:spPr>
            <a:xfrm>
              <a:off x="0" y="12583"/>
              <a:ext cx="1156729" cy="385577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Source"/>
            <p:cNvSpPr txBox="1"/>
            <p:nvPr/>
          </p:nvSpPr>
          <p:spPr>
            <a:xfrm>
              <a:off x="0" y="205371"/>
              <a:ext cx="1156729" cy="40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b="1" sz="22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Source</a:t>
              </a:r>
              <a:r>
                <a:rPr b="0" sz="1800"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xit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2"/>
      <p:bldP build="whole" bldLvl="1" animBg="1" rev="0" advAuto="0" spid="125" grpId="1"/>
      <p:bldP build="whole" bldLvl="1" animBg="1" rev="0" advAuto="0" spid="125" grpId="3"/>
      <p:bldP build="whole" bldLvl="1" animBg="1" rev="0" advAuto="0" spid="126" grpId="4"/>
      <p:bldP build="whole" bldLvl="1" animBg="1" rev="0" advAuto="0" spid="127" grpId="5"/>
      <p:bldP build="whole" bldLvl="1" animBg="1" rev="0" advAuto="0" spid="128" grpId="6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and experimental data: </a:t>
            </a:r>
            <a:r>
              <a:t>POWGEN</a:t>
            </a:r>
          </a:p>
        </p:txBody>
      </p:sp>
      <p:sp>
        <p:nvSpPr>
          <p:cNvPr id="51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4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1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1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1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2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5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530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528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52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29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53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Picture 7" descr="Picture 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22899" y="1567027"/>
            <a:ext cx="3453782" cy="2776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Picture 9" descr="Picture 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100755" y="2214646"/>
            <a:ext cx="4970346" cy="3976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Picture 5" descr="Picture 5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03554" y="4313823"/>
            <a:ext cx="5911522" cy="3211316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TextBox 10"/>
          <p:cNvSpPr txBox="1"/>
          <p:nvPr/>
        </p:nvSpPr>
        <p:spPr>
          <a:xfrm>
            <a:off x="6476441" y="7132884"/>
            <a:ext cx="3729793" cy="33879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By CelineD @ ESS + SNS </a:t>
            </a:r>
            <a:r>
              <a:t>collaboration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and experimental data: </a:t>
            </a:r>
            <a:r>
              <a:t>POWGEN</a:t>
            </a:r>
          </a:p>
        </p:txBody>
      </p:sp>
      <p:sp>
        <p:nvSpPr>
          <p:cNvPr id="53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6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39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40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41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42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3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7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552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550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54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9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51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553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Picture 4" descr="Picture 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77021" y="1686101"/>
            <a:ext cx="7296411" cy="5837130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TextBox 5"/>
          <p:cNvSpPr txBox="1"/>
          <p:nvPr/>
        </p:nvSpPr>
        <p:spPr>
          <a:xfrm>
            <a:off x="6304491" y="7132884"/>
            <a:ext cx="3786248" cy="33879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By Celine D @ ESS + SNS </a:t>
            </a:r>
            <a:r>
              <a:t>collaboration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end </a:t>
            </a:r>
            <a:r>
              <a:t>….... </a:t>
            </a:r>
          </a:p>
        </p:txBody>
      </p:sp>
      <p:sp>
        <p:nvSpPr>
          <p:cNvPr id="5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7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60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61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62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63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4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5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6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8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571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56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0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72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574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None/>
              <a:defRPr sz="2200"/>
            </a:pPr>
            <a:r>
              <a:t>How-to generate McStas event data for Mantid</a:t>
            </a:r>
          </a:p>
          <a:p>
            <a:pPr marL="377190" indent="-377190">
              <a:defRPr sz="2200"/>
            </a:pPr>
          </a:p>
          <a:p>
            <a:pPr marL="0" indent="0">
              <a:spcBef>
                <a:spcPts val="500"/>
              </a:spcBef>
              <a:buSzTx/>
              <a:buNone/>
              <a:defRPr sz="2200"/>
            </a:pPr>
            <a:r>
              <a:t>Step 1. Generate IDF:</a:t>
            </a:r>
          </a:p>
          <a:p>
            <a:pPr marL="377190" indent="-377190">
              <a:spcBef>
                <a:spcPts val="500"/>
              </a:spcBef>
              <a:defRPr sz="2200"/>
            </a:pPr>
            <a:r>
              <a:t>mcdisplay.pl templateSANS_Mantid.instr --format=Mantid -n0 </a:t>
            </a:r>
          </a:p>
          <a:p>
            <a:pPr marL="377190" indent="-377190">
              <a:defRPr sz="2200"/>
            </a:pPr>
          </a:p>
          <a:p>
            <a:pPr marL="0" indent="0">
              <a:spcBef>
                <a:spcPts val="500"/>
              </a:spcBef>
              <a:buSzTx/>
              <a:buNone/>
              <a:defRPr b="1" sz="2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 new xml IDF file is then generated on disk</a:t>
            </a:r>
          </a:p>
        </p:txBody>
      </p:sp>
      <p:sp>
        <p:nvSpPr>
          <p:cNvPr id="57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use: Generate the IDF</a:t>
            </a:r>
          </a:p>
        </p:txBody>
      </p:sp>
      <p:sp>
        <p:nvSpPr>
          <p:cNvPr id="57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86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79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80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81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82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3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4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7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592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590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58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9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91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593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7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ontent Placeholder 2"/>
          <p:cNvSpPr txBox="1"/>
          <p:nvPr>
            <p:ph type="body" idx="1"/>
          </p:nvPr>
        </p:nvSpPr>
        <p:spPr>
          <a:xfrm>
            <a:off x="213849" y="1296090"/>
            <a:ext cx="8032500" cy="5792825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None/>
              <a:defRPr sz="2200"/>
            </a:pPr>
            <a:r>
              <a:t>How-to generate McStas event data for Mantid</a:t>
            </a:r>
          </a:p>
          <a:p>
            <a:pPr marL="377190" indent="-377190">
              <a:defRPr sz="2200"/>
            </a:pPr>
          </a:p>
          <a:p>
            <a:pPr marL="377190" indent="-377190">
              <a:defRPr sz="2200"/>
            </a:pPr>
          </a:p>
          <a:p>
            <a:pPr marL="0" indent="0">
              <a:spcBef>
                <a:spcPts val="500"/>
              </a:spcBef>
              <a:buSzTx/>
              <a:buNone/>
              <a:defRPr sz="2200"/>
            </a:pPr>
            <a:r>
              <a:t>Step 1. Compile c code:</a:t>
            </a:r>
          </a:p>
          <a:p>
            <a:pPr marL="377190" indent="-377190">
              <a:spcBef>
                <a:spcPts val="500"/>
              </a:spcBef>
              <a:defRPr sz="2200"/>
            </a:pPr>
            <a:r>
              <a:t>gcc -o templateSANS_Mantid.out templateSANS_Mantid.c   -DUSE_NEXUS –lNeXus –lm  </a:t>
            </a:r>
          </a:p>
          <a:p>
            <a:pPr marL="0" indent="0">
              <a:spcBef>
                <a:spcPts val="500"/>
              </a:spcBef>
              <a:buSzTx/>
              <a:buNone/>
              <a:defRPr sz="2200"/>
            </a:pPr>
            <a:r>
              <a:t> </a:t>
            </a:r>
          </a:p>
          <a:p>
            <a:pPr marL="377190" indent="-377190">
              <a:defRPr sz="2200"/>
            </a:pPr>
          </a:p>
          <a:p>
            <a:pPr marL="0" indent="0">
              <a:spcBef>
                <a:spcPts val="500"/>
              </a:spcBef>
              <a:buSzTx/>
              <a:buNone/>
              <a:defRPr sz="2200"/>
            </a:pPr>
            <a:r>
              <a:t>Step 2. Run simulation:</a:t>
            </a:r>
          </a:p>
          <a:p>
            <a:pPr marL="377190" indent="-377190">
              <a:spcBef>
                <a:spcPts val="500"/>
              </a:spcBef>
              <a:defRPr sz="2200"/>
            </a:pPr>
            <a:r>
              <a:t>templateSANS_Mantid.out --format=Nexus</a:t>
            </a:r>
          </a:p>
          <a:p>
            <a:pPr marL="377190" indent="-377190">
              <a:defRPr sz="2200"/>
            </a:pPr>
          </a:p>
          <a:p>
            <a:pPr marL="0" indent="0">
              <a:spcBef>
                <a:spcPts val="500"/>
              </a:spcBef>
              <a:buSzTx/>
              <a:buNone/>
              <a:defRPr sz="2200"/>
            </a:pPr>
            <a:r>
              <a:t>Now IDF is embedded in the NeXus file to be read by Mantid</a:t>
            </a:r>
          </a:p>
        </p:txBody>
      </p:sp>
      <p:sp>
        <p:nvSpPr>
          <p:cNvPr id="596" name="Title 1"/>
          <p:cNvSpPr txBox="1"/>
          <p:nvPr>
            <p:ph type="title"/>
          </p:nvPr>
        </p:nvSpPr>
        <p:spPr>
          <a:xfrm>
            <a:off x="311762" y="-461593"/>
            <a:ext cx="8032501" cy="1596585"/>
          </a:xfrm>
          <a:prstGeom prst="rect">
            <a:avLst/>
          </a:prstGeom>
        </p:spPr>
        <p:txBody>
          <a:bodyPr/>
          <a:lstStyle/>
          <a:p>
            <a:pPr/>
            <a:r>
              <a:t>How to use: Make NeXus file for Mantid</a:t>
            </a:r>
          </a:p>
        </p:txBody>
      </p:sp>
      <p:sp>
        <p:nvSpPr>
          <p:cNvPr id="59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05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98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99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00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01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2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6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611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09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0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8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10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612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9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interoperability</a:t>
            </a:r>
          </a:p>
        </p:txBody>
      </p:sp>
      <p:sp>
        <p:nvSpPr>
          <p:cNvPr id="61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23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616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1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18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19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0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1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2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4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629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27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2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6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8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630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4" name="Group 5"/>
          <p:cNvGrpSpPr/>
          <p:nvPr/>
        </p:nvGrpSpPr>
        <p:grpSpPr>
          <a:xfrm>
            <a:off x="515971" y="5317562"/>
            <a:ext cx="2157287" cy="1982501"/>
            <a:chOff x="0" y="0"/>
            <a:chExt cx="2157285" cy="1982500"/>
          </a:xfrm>
        </p:grpSpPr>
        <p:pic>
          <p:nvPicPr>
            <p:cNvPr id="631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65659" y="40575"/>
              <a:ext cx="1320469" cy="1320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2" name="Oval 7"/>
            <p:cNvSpPr/>
            <p:nvPr/>
          </p:nvSpPr>
          <p:spPr>
            <a:xfrm>
              <a:off x="0" y="-1"/>
              <a:ext cx="2157287" cy="1982502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3" name="TextBox 8"/>
            <p:cNvSpPr txBox="1"/>
            <p:nvPr/>
          </p:nvSpPr>
          <p:spPr>
            <a:xfrm>
              <a:off x="581061" y="1452855"/>
              <a:ext cx="1035101" cy="430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353" tIns="50353" rIns="50353" bIns="50353" numCol="1" anchor="t">
              <a:spAutoFit/>
            </a:bodyPr>
            <a:lstStyle>
              <a:lvl1pPr>
                <a:defRPr b="1" sz="2200"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Mantid</a:t>
              </a:r>
            </a:p>
          </p:txBody>
        </p:sp>
      </p:grpSp>
      <p:grpSp>
        <p:nvGrpSpPr>
          <p:cNvPr id="637" name="Group 9"/>
          <p:cNvGrpSpPr/>
          <p:nvPr/>
        </p:nvGrpSpPr>
        <p:grpSpPr>
          <a:xfrm>
            <a:off x="3194456" y="1937750"/>
            <a:ext cx="2157287" cy="1982501"/>
            <a:chOff x="0" y="0"/>
            <a:chExt cx="2157285" cy="1982500"/>
          </a:xfrm>
        </p:grpSpPr>
        <p:pic>
          <p:nvPicPr>
            <p:cNvPr id="635" name="Picture 10" descr="Picture 10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03116" y="390336"/>
              <a:ext cx="1906161" cy="1120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6" name="Oval 11"/>
            <p:cNvSpPr/>
            <p:nvPr/>
          </p:nvSpPr>
          <p:spPr>
            <a:xfrm>
              <a:off x="0" y="-1"/>
              <a:ext cx="2157287" cy="1982502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40" name="Group 12"/>
          <p:cNvGrpSpPr/>
          <p:nvPr/>
        </p:nvGrpSpPr>
        <p:grpSpPr>
          <a:xfrm>
            <a:off x="6127903" y="5358137"/>
            <a:ext cx="2157287" cy="1982501"/>
            <a:chOff x="0" y="0"/>
            <a:chExt cx="2157285" cy="1982500"/>
          </a:xfrm>
        </p:grpSpPr>
        <p:sp>
          <p:nvSpPr>
            <p:cNvPr id="638" name="Oval 13"/>
            <p:cNvSpPr/>
            <p:nvPr/>
          </p:nvSpPr>
          <p:spPr>
            <a:xfrm>
              <a:off x="0" y="-1"/>
              <a:ext cx="2157287" cy="1982502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639" name="Picture 14" descr="Picture 14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403533" y="312248"/>
              <a:ext cx="1356395" cy="1356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Straight Arrow Connector 15"/>
          <p:cNvSpPr/>
          <p:nvPr/>
        </p:nvSpPr>
        <p:spPr>
          <a:xfrm flipV="1">
            <a:off x="2202099" y="3920250"/>
            <a:ext cx="992358" cy="1183190"/>
          </a:xfrm>
          <a:prstGeom prst="line">
            <a:avLst/>
          </a:prstGeom>
          <a:ln w="508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2" name="Straight Arrow Connector 16"/>
          <p:cNvSpPr/>
          <p:nvPr/>
        </p:nvSpPr>
        <p:spPr>
          <a:xfrm>
            <a:off x="3194456" y="6877659"/>
            <a:ext cx="1955962" cy="1"/>
          </a:xfrm>
          <a:prstGeom prst="line">
            <a:avLst/>
          </a:prstGeom>
          <a:ln w="508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3" name="Straight Arrow Connector 17"/>
          <p:cNvSpPr/>
          <p:nvPr/>
        </p:nvSpPr>
        <p:spPr>
          <a:xfrm flipH="1" flipV="1">
            <a:off x="5457635" y="4079755"/>
            <a:ext cx="774371" cy="1023686"/>
          </a:xfrm>
          <a:prstGeom prst="line">
            <a:avLst/>
          </a:prstGeom>
          <a:ln w="508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4" name="TextBox 18"/>
          <p:cNvSpPr txBox="1"/>
          <p:nvPr/>
        </p:nvSpPr>
        <p:spPr>
          <a:xfrm>
            <a:off x="5079649" y="1906039"/>
            <a:ext cx="188304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Neutron transport</a:t>
            </a:r>
          </a:p>
        </p:txBody>
      </p:sp>
      <p:sp>
        <p:nvSpPr>
          <p:cNvPr id="645" name="TextBox 19"/>
          <p:cNvSpPr txBox="1"/>
          <p:nvPr/>
        </p:nvSpPr>
        <p:spPr>
          <a:xfrm>
            <a:off x="515971" y="4755827"/>
            <a:ext cx="11335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Reduction</a:t>
            </a:r>
          </a:p>
        </p:txBody>
      </p:sp>
      <p:sp>
        <p:nvSpPr>
          <p:cNvPr id="646" name="TextBox 20"/>
          <p:cNvSpPr txBox="1"/>
          <p:nvPr/>
        </p:nvSpPr>
        <p:spPr>
          <a:xfrm>
            <a:off x="7699053" y="4959216"/>
            <a:ext cx="147641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Data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ontent Placeholder 2"/>
          <p:cNvSpPr txBox="1"/>
          <p:nvPr>
            <p:ph type="body" idx="1"/>
          </p:nvPr>
        </p:nvSpPr>
        <p:spPr>
          <a:xfrm>
            <a:off x="433206" y="1811796"/>
            <a:ext cx="8032500" cy="5792826"/>
          </a:xfrm>
          <a:prstGeom prst="rect">
            <a:avLst/>
          </a:prstGeom>
        </p:spPr>
        <p:txBody>
          <a:bodyPr/>
          <a:lstStyle/>
          <a:p>
            <a:pPr marL="293914" indent="-293914">
              <a:buAutoNum type="arabicPeriod" startAt="1"/>
              <a:defRPr sz="1900"/>
            </a:pPr>
            <a:r>
              <a:t>Mantid is well established software – long history</a:t>
            </a:r>
          </a:p>
          <a:p>
            <a:pPr marL="293914" indent="-293914">
              <a:buAutoNum type="arabicPeriod" startAt="1"/>
              <a:defRPr sz="1900"/>
            </a:pPr>
          </a:p>
          <a:p>
            <a:pPr marL="293914" indent="-293914">
              <a:buAutoNum type="arabicPeriod" startAt="2"/>
              <a:defRPr sz="1900"/>
            </a:pPr>
            <a:r>
              <a:t>McStas is well established software – long history</a:t>
            </a:r>
          </a:p>
          <a:p>
            <a:pPr marL="293914" indent="-293914">
              <a:buAutoNum type="arabicPeriod" startAt="2"/>
              <a:defRPr sz="1900"/>
            </a:pPr>
          </a:p>
          <a:p>
            <a:pPr marL="293914" indent="-293914">
              <a:buAutoNum type="arabicPeriod" startAt="3"/>
              <a:defRPr sz="1900"/>
            </a:pPr>
            <a:r>
              <a:t>Wanted to combine the reduction framework and the neutron transport framework</a:t>
            </a:r>
          </a:p>
          <a:p>
            <a:pPr marL="293914" indent="-293914">
              <a:buAutoNum type="arabicPeriod" startAt="3"/>
              <a:defRPr sz="1900"/>
            </a:pPr>
          </a:p>
          <a:p>
            <a:pPr marL="293914" indent="-293914">
              <a:buAutoNum type="arabicPeriod" startAt="4"/>
              <a:defRPr sz="1900"/>
            </a:pPr>
            <a:r>
              <a:t>So users can do transport, reduction and “analysis” in one go </a:t>
            </a:r>
          </a:p>
        </p:txBody>
      </p:sp>
      <p:sp>
        <p:nvSpPr>
          <p:cNvPr id="15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Motivation: I  -  Highlevel </a:t>
            </a:r>
          </a:p>
        </p:txBody>
      </p:sp>
      <p:sp>
        <p:nvSpPr>
          <p:cNvPr id="153" name="Slide Number Placeholder 3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1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54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55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56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57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6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6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6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4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68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ontent Placeholder 2"/>
          <p:cNvSpPr txBox="1"/>
          <p:nvPr>
            <p:ph type="body" idx="1"/>
          </p:nvPr>
        </p:nvSpPr>
        <p:spPr>
          <a:xfrm>
            <a:off x="179206" y="1799096"/>
            <a:ext cx="8032500" cy="5792826"/>
          </a:xfrm>
          <a:prstGeom prst="rect">
            <a:avLst/>
          </a:prstGeom>
        </p:spPr>
        <p:txBody>
          <a:bodyPr/>
          <a:lstStyle/>
          <a:p>
            <a:pPr marL="534923" indent="-534923">
              <a:lnSpc>
                <a:spcPct val="90000"/>
              </a:lnSpc>
              <a:spcBef>
                <a:spcPts val="600"/>
              </a:spcBef>
              <a:buAutoNum type="arabicPeriod" startAt="1"/>
              <a:defRPr sz="2600"/>
            </a:pPr>
            <a:r>
              <a:t>View McStas data in Mantid (</a:t>
            </a:r>
            <a:r>
              <a:rPr sz="2400"/>
              <a:t>simple – but nice to have</a:t>
            </a:r>
            <a:r>
              <a:t>)</a:t>
            </a:r>
          </a:p>
          <a:p>
            <a:pPr marL="534923" indent="-534923">
              <a:lnSpc>
                <a:spcPct val="90000"/>
              </a:lnSpc>
              <a:spcBef>
                <a:spcPts val="600"/>
              </a:spcBef>
              <a:buAutoNum type="arabicPeriod" startAt="1"/>
              <a:defRPr sz="2600"/>
            </a:pPr>
          </a:p>
          <a:p>
            <a:pPr marL="534923" indent="-534923">
              <a:lnSpc>
                <a:spcPct val="90000"/>
              </a:lnSpc>
              <a:spcBef>
                <a:spcPts val="600"/>
              </a:spcBef>
              <a:buAutoNum type="arabicPeriod" startAt="2"/>
              <a:defRPr sz="2600"/>
            </a:pPr>
            <a:r>
              <a:t>Import McStas event data to Mantid</a:t>
            </a:r>
          </a:p>
          <a:p>
            <a:pPr marL="534923" indent="-534923">
              <a:lnSpc>
                <a:spcPct val="90000"/>
              </a:lnSpc>
              <a:spcBef>
                <a:spcPts val="600"/>
              </a:spcBef>
              <a:buAutoNum type="arabicPeriod" startAt="2"/>
              <a:defRPr sz="2600"/>
            </a:pPr>
          </a:p>
          <a:p>
            <a:pPr marL="534923" indent="-534923">
              <a:lnSpc>
                <a:spcPct val="90000"/>
              </a:lnSpc>
              <a:spcBef>
                <a:spcPts val="600"/>
              </a:spcBef>
              <a:buAutoNum type="arabicPeriod" startAt="3"/>
              <a:defRPr sz="2600"/>
            </a:pPr>
            <a:r>
              <a:t>Use already developed and tested algorithms in Mantid to process McStas event data (no need to reinvent stuff!!!)</a:t>
            </a:r>
          </a:p>
          <a:p>
            <a:pPr marL="534923" indent="-534923">
              <a:lnSpc>
                <a:spcPct val="90000"/>
              </a:lnSpc>
              <a:spcBef>
                <a:spcPts val="600"/>
              </a:spcBef>
              <a:buAutoNum type="arabicPeriod" startAt="3"/>
              <a:defRPr sz="2600"/>
            </a:pPr>
          </a:p>
          <a:p>
            <a:pPr marL="534923" indent="-534923">
              <a:lnSpc>
                <a:spcPct val="90000"/>
              </a:lnSpc>
              <a:spcBef>
                <a:spcPts val="600"/>
              </a:spcBef>
              <a:buAutoNum type="arabicPeriod" startAt="4"/>
              <a:defRPr sz="2600"/>
            </a:pPr>
            <a:r>
              <a:t>Advanced use: Use McStas to quantify (perhaps remove) “spurries” signal on detector (can scatt. – multi. scatt )  </a:t>
            </a:r>
          </a:p>
        </p:txBody>
      </p:sp>
      <p:sp>
        <p:nvSpPr>
          <p:cNvPr id="1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Motivation: II  - Benefits for users </a:t>
            </a:r>
          </a:p>
        </p:txBody>
      </p:sp>
      <p:sp>
        <p:nvSpPr>
          <p:cNvPr id="172" name="Slide Number Placeholder 3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0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7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74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75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76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1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8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8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3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8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87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Illustration</a:t>
            </a:r>
            <a:r>
              <a:t>: simplified SANS instrument</a:t>
            </a:r>
          </a:p>
        </p:txBody>
      </p:sp>
      <p:sp>
        <p:nvSpPr>
          <p:cNvPr id="190" name="Slide Number Placeholder 3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8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191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92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93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194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20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20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1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3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05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8" descr="Picture 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97712" y="1795529"/>
            <a:ext cx="7176829" cy="3203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6" descr="Picture 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057549" y="4013935"/>
            <a:ext cx="5980959" cy="3600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GUI: templateSANS</a:t>
            </a:r>
          </a:p>
        </p:txBody>
      </p:sp>
      <p:sp>
        <p:nvSpPr>
          <p:cNvPr id="210" name="Slide Number Placeholder 3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8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11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12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13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14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9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24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22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220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1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3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25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8948" y="1711177"/>
            <a:ext cx="5792959" cy="3811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8" descr="Picture 8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211447" y="4915050"/>
            <a:ext cx="2959245" cy="237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9" descr="Picture 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596441" y="4915050"/>
            <a:ext cx="2959245" cy="237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10" descr="Picture 10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595146" y="2192337"/>
            <a:ext cx="2959245" cy="2379002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extBox 11"/>
          <p:cNvSpPr txBox="1"/>
          <p:nvPr/>
        </p:nvSpPr>
        <p:spPr>
          <a:xfrm>
            <a:off x="414880" y="7002400"/>
            <a:ext cx="1748097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R=150,phi=0.1, d=1,a=0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Mantid GUI: templateSANS McStas data</a:t>
            </a:r>
          </a:p>
        </p:txBody>
      </p:sp>
      <p:sp>
        <p:nvSpPr>
          <p:cNvPr id="233" name="Slide Number Placeholder 3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1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34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35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36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37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4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24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243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4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4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48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4" descr="Picture 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8949" y="1710502"/>
            <a:ext cx="5792866" cy="3637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2" descr="Picture 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211649" y="4914222"/>
            <a:ext cx="2957891" cy="2366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8" descr="Picture 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593795" y="2194232"/>
            <a:ext cx="2957891" cy="250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icture 9" descr="Picture 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598262" y="4914222"/>
            <a:ext cx="2957891" cy="2366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ontent Placeholder 2"/>
          <p:cNvSpPr txBox="1"/>
          <p:nvPr>
            <p:ph type="body" idx="1"/>
          </p:nvPr>
        </p:nvSpPr>
        <p:spPr>
          <a:xfrm>
            <a:off x="164107" y="462037"/>
            <a:ext cx="8032501" cy="5792825"/>
          </a:xfrm>
          <a:prstGeom prst="rect">
            <a:avLst/>
          </a:prstGeom>
        </p:spPr>
        <p:txBody>
          <a:bodyPr/>
          <a:lstStyle/>
          <a:p>
            <a:pPr marL="377190" indent="-377190">
              <a:defRPr sz="2200"/>
            </a:pPr>
          </a:p>
          <a:p>
            <a:pPr marL="377190" indent="-377190">
              <a:spcBef>
                <a:spcPts val="500"/>
              </a:spcBef>
              <a:defRPr sz="2200"/>
            </a:pPr>
            <a:r>
              <a:t>G</a:t>
            </a:r>
            <a:r>
              <a:t>ithub McStas - Wiki</a:t>
            </a:r>
          </a:p>
          <a:p>
            <a:pPr marL="377190" indent="-377190">
              <a:spcBef>
                <a:spcPts val="500"/>
              </a:spcBef>
              <a:defRPr sz="2200"/>
            </a:pPr>
            <a:r>
              <a:t>Nielsen, T. R.; et. al JNR </a:t>
            </a:r>
            <a:r>
              <a:rPr b="1"/>
              <a:t>18</a:t>
            </a:r>
            <a:r>
              <a:t> 2015, p. 79-92.</a:t>
            </a:r>
          </a:p>
          <a:p>
            <a:pPr marL="377190" indent="-377190">
              <a:spcBef>
                <a:spcPts val="500"/>
              </a:spcBef>
              <a:defRPr sz="2200"/>
            </a:pPr>
            <a:r>
              <a:t>Archive 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https://arxiv.org/abs/1607.02498</a:t>
            </a:r>
          </a:p>
          <a:p>
            <a:pPr marL="377190" indent="-377190">
              <a:spcBef>
                <a:spcPts val="500"/>
              </a:spcBef>
              <a:defRPr sz="2200"/>
            </a:pPr>
            <a:r>
              <a:t>Built-in Mantid</a:t>
            </a:r>
          </a:p>
        </p:txBody>
      </p:sp>
      <p:sp>
        <p:nvSpPr>
          <p:cNvPr id="255" name="Title 1"/>
          <p:cNvSpPr txBox="1"/>
          <p:nvPr>
            <p:ph type="title"/>
          </p:nvPr>
        </p:nvSpPr>
        <p:spPr>
          <a:xfrm>
            <a:off x="311762" y="-923185"/>
            <a:ext cx="8032501" cy="1596585"/>
          </a:xfrm>
          <a:prstGeom prst="rect">
            <a:avLst/>
          </a:prstGeom>
        </p:spPr>
        <p:txBody>
          <a:bodyPr/>
          <a:lstStyle/>
          <a:p>
            <a:pPr/>
            <a:r>
              <a:t>How to use: Online documentation</a:t>
            </a:r>
          </a:p>
        </p:txBody>
      </p:sp>
      <p:sp>
        <p:nvSpPr>
          <p:cNvPr id="256" name="Slide Number Placeholder 3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4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57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58" name="logoill.pdf" descr="logoill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59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60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DTU_logo.png" descr="DTU_logo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5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70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268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266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7" name="Image" descr="Image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9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71" name="Image" descr="Image"/>
          <p:cNvPicPr>
            <a:picLocks noChangeAspect="1"/>
          </p:cNvPicPr>
          <p:nvPr/>
        </p:nvPicPr>
        <p:blipFill>
          <a:blip r:embed="rId12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icture 5" descr="Picture 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590711" y="1636911"/>
            <a:ext cx="4355652" cy="3163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8" descr="Picture 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3450" y="2976415"/>
            <a:ext cx="5254015" cy="4003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208556" y="4598930"/>
            <a:ext cx="4585523" cy="2822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ontent Placeholder 2"/>
          <p:cNvSpPr txBox="1"/>
          <p:nvPr>
            <p:ph type="body" idx="1"/>
          </p:nvPr>
        </p:nvSpPr>
        <p:spPr>
          <a:xfrm>
            <a:off x="199861" y="1757133"/>
            <a:ext cx="8032501" cy="57928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Mantid was designed for data reduction at TOF spallation neutron sources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</a:pPr>
            <a:r>
              <a:t>Mantid’s IDF store geometry information use in TOF analysis</a:t>
            </a:r>
          </a:p>
          <a:p>
            <a:pPr>
              <a:lnSpc>
                <a:spcPct val="90000"/>
              </a:lnSpc>
            </a:pPr>
          </a:p>
          <a:p>
            <a:pPr>
              <a:lnSpc>
                <a:spcPct val="90000"/>
              </a:lnSpc>
            </a:pPr>
            <a:r>
              <a:t>This implies parsing information about:  </a:t>
            </a:r>
          </a:p>
          <a:p>
            <a:pPr lvl="1" marL="349023" indent="-168048">
              <a:lnSpc>
                <a:spcPct val="90000"/>
              </a:lnSpc>
              <a:spcBef>
                <a:spcPts val="600"/>
              </a:spcBef>
              <a:defRPr sz="2600"/>
            </a:pPr>
            <a:r>
              <a:t>where the neutron source is located,</a:t>
            </a:r>
          </a:p>
          <a:p>
            <a:pPr lvl="1" marL="349023" indent="-168048">
              <a:lnSpc>
                <a:spcPct val="90000"/>
              </a:lnSpc>
              <a:spcBef>
                <a:spcPts val="600"/>
              </a:spcBef>
              <a:defRPr sz="2600"/>
            </a:pPr>
            <a:r>
              <a:t> where the sample is located, </a:t>
            </a:r>
          </a:p>
          <a:p>
            <a:pPr lvl="1" marL="349023" indent="-168048">
              <a:lnSpc>
                <a:spcPct val="90000"/>
              </a:lnSpc>
              <a:spcBef>
                <a:spcPts val="600"/>
              </a:spcBef>
              <a:defRPr sz="2600"/>
            </a:pPr>
            <a:r>
              <a:t>where each individual detector pixel is located. </a:t>
            </a:r>
          </a:p>
        </p:txBody>
      </p:sp>
      <p:sp>
        <p:nvSpPr>
          <p:cNvPr id="27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TOF and pixel ID’s</a:t>
            </a:r>
          </a:p>
        </p:txBody>
      </p:sp>
      <p:sp>
        <p:nvSpPr>
          <p:cNvPr id="278" name="Slide Number Placeholder 3"/>
          <p:cNvSpPr txBox="1"/>
          <p:nvPr>
            <p:ph type="sldNum" sz="quarter" idx="2"/>
          </p:nvPr>
        </p:nvSpPr>
        <p:spPr>
          <a:xfrm>
            <a:off x="179206" y="7340456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6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79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1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2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7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2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290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28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9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91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3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